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1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A5796-A46E-456D-A2B4-339871768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783B59-FEEF-47FC-8098-A1E4A7EA4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536E6B-5D7C-4AC4-9EA2-637B4769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E11E92-A7D8-45E7-AB7B-B4F287C3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F7F821-AC34-4758-94AB-AF7BA85A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69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39B66-C949-4B84-9F52-B4FEE108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62C6FA-143B-4910-94F4-B3DB67B86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4501E9-EB22-49A0-91CB-1FD52DD6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CA78EF-11A6-4B8F-B21E-791CBDC7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8E8DEA-D977-4B4B-BC8C-565A3D70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212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0146FAB-B52A-47ED-98D3-E93D9E43E4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1D7EE2-BEDD-4D38-B28C-0D6D1905B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147423-2037-42C3-B7DD-4807CF5F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FB1D78-5333-497A-88C8-2F5D9C6A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44FDEE-6FEA-496E-972C-8CE7D3FA8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80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821B2-8F3F-4160-B290-32CB5A6E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C07C88-B232-4112-8B3B-52B780316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024942-C2BF-46F2-B1E7-168A35F0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19536A-8D1A-4A7F-B2F3-6C2022B2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12E427-3264-4179-A833-C801C9BE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88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0F091-F148-481D-8926-CA9938D3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EB0E8E-146E-49BB-892A-75B309F2C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B2B66C-076C-46C6-805D-8DE282003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7AC04C-7143-42D3-9EEC-4E7D0C34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FEC9A0-7230-4150-8216-BB10FA6C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88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AF0257-0530-42A4-81E0-032CFC25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149AE-AFDD-43D7-96B5-9A90F0E65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B1693F-F502-43B1-B8C6-70A6709CE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BC0DB4-B9A6-4F94-891D-5E405DFE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30BB8-AA23-4A9E-9582-3CB0373B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4332A8-9359-4489-A162-96850426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5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F6575-9889-41BA-ACD6-55448D53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93A738-661B-401A-B924-5A53C7116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613A1-5E1B-44F7-8E48-1A2FC0753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AEA94A-F65B-4F90-9408-713B72383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B8D6BE3-D6E3-4629-BD20-13E3895BC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1794F14-D376-4F3B-A808-22D6428A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AC4BF52-71AB-44F1-BC44-3DA16BF5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32B2E7-A007-4287-A726-A88CF263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20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28AAC-0A89-4C2A-9688-72D9BA3B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1E5775-922E-47CD-8EE5-B6E62CEE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E6B95D-19BF-4AD2-B96D-88951DF27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3F4C45-1B64-407D-AE53-0BA5B2F3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87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E261216-013A-42CD-BBF2-3FA5F399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3CDF66D-85E9-4A31-BC36-E03DA7AF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8E781A-CBE8-4AAE-A5DD-57EDFC99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46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2BDB1-28CE-422E-9DFA-0F11A4EE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E8B96-9281-44A4-B785-4286624A1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8840F2-BEF8-4876-AECB-C4913BE93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5FD1DE-05FA-429A-81E1-4D18DE99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189784-2880-4F28-8802-1D55B799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CD3140-5634-4E96-AB2C-A30EAE7D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83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A36F-BF7F-4F77-93D9-64D849D6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ABAFE8B-EDA9-4BDA-91C4-3F2629AEE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4E3BF9-DE5E-4F3A-B791-CAD7C9D98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9697BC-F8A0-4815-8F75-6364A51D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6C15B3-2474-470D-9024-C7B35BC6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74FFE0-51AA-4FA5-B024-B885F534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596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0E398-2E51-48DD-BF01-FEE8A566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89A4F4-2B35-4F46-9498-AF16A0CCD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D4A2A7-04D2-47CC-80B3-4A2B3413B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95836-7990-404C-9982-F6A33EEE08F8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B698E1-A0D7-4D78-989B-FE04E1AA9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F09B02-E439-4FB5-890B-E09E16E73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2E33-77AB-4BC8-9560-2185E5D30B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20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73B62-22A7-497C-A6A1-537623F2C2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Подход к количественной оценке растительных остатков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277AC5-4E63-43B5-BA69-63A894388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4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14741-8A2D-48E6-AF0F-1A0CABBF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Метод </a:t>
            </a:r>
            <a:r>
              <a:rPr lang="ru-RU" u="sng" dirty="0"/>
              <a:t>теоретической</a:t>
            </a:r>
            <a:r>
              <a:rPr lang="ru-RU" dirty="0"/>
              <a:t> модели количественной оценки растительных остатков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247452-746F-44EA-9247-45549AFCB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86D74F-73FA-4390-8373-ABEA03A21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37" t="24920" r="10139" b="30471"/>
          <a:stretch/>
        </p:blipFill>
        <p:spPr>
          <a:xfrm>
            <a:off x="321733" y="1690688"/>
            <a:ext cx="5012266" cy="4834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FBE4F3-BC68-4160-BCF6-E82369E01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8" t="22864" r="10070" b="32321"/>
          <a:stretch/>
        </p:blipFill>
        <p:spPr>
          <a:xfrm>
            <a:off x="6096000" y="1690688"/>
            <a:ext cx="5080000" cy="481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3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74FC8-3A75-49CA-AB06-0AE3FAC75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 </a:t>
            </a:r>
            <a:r>
              <a:rPr lang="ru-RU" u="sng" dirty="0"/>
              <a:t>теоретической</a:t>
            </a:r>
            <a:r>
              <a:rPr lang="ru-RU" dirty="0"/>
              <a:t> модели количественной оценки растительных остатков 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6536087-F46C-43B7-8670-46A90A3FA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262710"/>
              </p:ext>
            </p:extLst>
          </p:nvPr>
        </p:nvGraphicFramePr>
        <p:xfrm>
          <a:off x="1629832" y="1426105"/>
          <a:ext cx="8932335" cy="4351342"/>
        </p:xfrm>
        <a:graphic>
          <a:graphicData uri="http://schemas.openxmlformats.org/drawingml/2006/table">
            <a:tbl>
              <a:tblPr/>
              <a:tblGrid>
                <a:gridCol w="1192594">
                  <a:extLst>
                    <a:ext uri="{9D8B030D-6E8A-4147-A177-3AD203B41FA5}">
                      <a16:colId xmlns:a16="http://schemas.microsoft.com/office/drawing/2014/main" val="3966931074"/>
                    </a:ext>
                  </a:extLst>
                </a:gridCol>
                <a:gridCol w="1359501">
                  <a:extLst>
                    <a:ext uri="{9D8B030D-6E8A-4147-A177-3AD203B41FA5}">
                      <a16:colId xmlns:a16="http://schemas.microsoft.com/office/drawing/2014/main" val="52297006"/>
                    </a:ext>
                  </a:extLst>
                </a:gridCol>
                <a:gridCol w="1228273">
                  <a:extLst>
                    <a:ext uri="{9D8B030D-6E8A-4147-A177-3AD203B41FA5}">
                      <a16:colId xmlns:a16="http://schemas.microsoft.com/office/drawing/2014/main" val="4134848687"/>
                    </a:ext>
                  </a:extLst>
                </a:gridCol>
                <a:gridCol w="1323823">
                  <a:extLst>
                    <a:ext uri="{9D8B030D-6E8A-4147-A177-3AD203B41FA5}">
                      <a16:colId xmlns:a16="http://schemas.microsoft.com/office/drawing/2014/main" val="3253761820"/>
                    </a:ext>
                  </a:extLst>
                </a:gridCol>
                <a:gridCol w="1276048">
                  <a:extLst>
                    <a:ext uri="{9D8B030D-6E8A-4147-A177-3AD203B41FA5}">
                      <a16:colId xmlns:a16="http://schemas.microsoft.com/office/drawing/2014/main" val="1547935867"/>
                    </a:ext>
                  </a:extLst>
                </a:gridCol>
                <a:gridCol w="1276048">
                  <a:extLst>
                    <a:ext uri="{9D8B030D-6E8A-4147-A177-3AD203B41FA5}">
                      <a16:colId xmlns:a16="http://schemas.microsoft.com/office/drawing/2014/main" val="1885262006"/>
                    </a:ext>
                  </a:extLst>
                </a:gridCol>
                <a:gridCol w="1276048">
                  <a:extLst>
                    <a:ext uri="{9D8B030D-6E8A-4147-A177-3AD203B41FA5}">
                      <a16:colId xmlns:a16="http://schemas.microsoft.com/office/drawing/2014/main" val="1687338895"/>
                    </a:ext>
                  </a:extLst>
                </a:gridCol>
              </a:tblGrid>
              <a:tr h="1020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ru-RU" sz="1100" dirty="0">
                        <a:effectLst/>
                      </a:endParaRP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</a:rPr>
                        <a:t>perc [%] </a:t>
                      </a:r>
                      <a:r>
                        <a:rPr lang="ru-RU" sz="1100" dirty="0">
                          <a:effectLst/>
                        </a:rPr>
                        <a:t>полевой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dirty="0">
                          <a:effectLst/>
                        </a:rPr>
                        <a:t>вес [ц/га] полевой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</a:rPr>
                        <a:t>perc [%] </a:t>
                      </a:r>
                      <a:r>
                        <a:rPr lang="ru-RU" sz="1100">
                          <a:effectLst/>
                        </a:rPr>
                        <a:t>камеральный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</a:rPr>
                        <a:t>NDTI </a:t>
                      </a:r>
                      <a:r>
                        <a:rPr lang="ru-RU" sz="1100" dirty="0">
                          <a:effectLst/>
                        </a:rPr>
                        <a:t>в моменте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</a:rPr>
                        <a:t>minNDTI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dirty="0" err="1">
                          <a:effectLst/>
                        </a:rPr>
                        <a:t>имперический</a:t>
                      </a:r>
                      <a:r>
                        <a:rPr lang="ru-RU" sz="1100" dirty="0">
                          <a:effectLst/>
                        </a:rPr>
                        <a:t> NDTI +-3 </a:t>
                      </a:r>
                      <a:r>
                        <a:rPr lang="ru-RU" sz="1100" dirty="0" err="1">
                          <a:effectLst/>
                        </a:rPr>
                        <a:t>стнд.откл</a:t>
                      </a:r>
                      <a:endParaRPr lang="ru-RU" sz="1100" dirty="0">
                        <a:effectLst/>
                      </a:endParaRP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063698"/>
                  </a:ext>
                </a:extLst>
              </a:tr>
              <a:tr h="370135"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525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62.50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21.4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82.000000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0.121709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0.102655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  <a:highlight>
                            <a:srgbClr val="00FF00"/>
                          </a:highlight>
                        </a:rPr>
                        <a:t>0.729161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099383"/>
                  </a:ext>
                </a:extLst>
              </a:tr>
              <a:tr h="370135"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526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81.25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41.5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89.714286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0.115793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0.100361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  <a:highlight>
                            <a:srgbClr val="00FF00"/>
                          </a:highlight>
                        </a:rPr>
                        <a:t>0.704579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962845"/>
                  </a:ext>
                </a:extLst>
              </a:tr>
              <a:tr h="370135"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527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68.75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32.5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96.857143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0.130336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0.099514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  <a:highlight>
                            <a:srgbClr val="00FF00"/>
                          </a:highlight>
                        </a:rPr>
                        <a:t>0.765008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864711"/>
                  </a:ext>
                </a:extLst>
              </a:tr>
              <a:tr h="370135"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528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68.75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24.0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80.285714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0.099462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0.082840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  <a:highlight>
                            <a:srgbClr val="00FF00"/>
                          </a:highlight>
                        </a:rPr>
                        <a:t>0.636720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723485"/>
                  </a:ext>
                </a:extLst>
              </a:tr>
              <a:tr h="370135"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586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96.75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62.4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87.142857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0.131532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0.116338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  <a:highlight>
                            <a:srgbClr val="00FF00"/>
                          </a:highlight>
                        </a:rPr>
                        <a:t>0.769976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978624"/>
                  </a:ext>
                </a:extLst>
              </a:tr>
              <a:tr h="370135"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587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43.75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38.9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30.000000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0.049634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0.049634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  <a:highlight>
                            <a:srgbClr val="00FF00"/>
                          </a:highlight>
                        </a:rPr>
                        <a:t>0.429673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465469"/>
                  </a:ext>
                </a:extLst>
              </a:tr>
              <a:tr h="370135"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588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33.75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27.4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30.571429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0.039044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0.039044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  <a:highlight>
                            <a:srgbClr val="00FF00"/>
                          </a:highlight>
                        </a:rPr>
                        <a:t>0.385671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574100"/>
                  </a:ext>
                </a:extLst>
              </a:tr>
              <a:tr h="370135"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529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0.00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0.000000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0.022754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0.009025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  <a:highlight>
                            <a:srgbClr val="00FF00"/>
                          </a:highlight>
                        </a:rPr>
                        <a:t>0.317983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372232"/>
                  </a:ext>
                </a:extLst>
              </a:tr>
              <a:tr h="370135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585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0.00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0.000000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0.019031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0.007214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highlight>
                            <a:srgbClr val="00FF00"/>
                          </a:highlight>
                        </a:rPr>
                        <a:t>0.302511</a:t>
                      </a:r>
                    </a:p>
                  </a:txBody>
                  <a:tcPr marL="45138" marR="45138" marT="22569" marB="225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303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22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BD082-6AB4-4644-81CF-84863D48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подготовки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1BC71-6240-41DE-92D2-5A4D0568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0E9822-5A1B-4B38-A0BC-9107078B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28" t="27387" r="16319" b="45272"/>
          <a:stretch/>
        </p:blipFill>
        <p:spPr>
          <a:xfrm>
            <a:off x="3822178" y="1825625"/>
            <a:ext cx="45476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22BA29-6DCB-4431-84FB-832D0CE6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-148602"/>
            <a:ext cx="10515600" cy="1325563"/>
          </a:xfrm>
        </p:spPr>
        <p:txBody>
          <a:bodyPr/>
          <a:lstStyle/>
          <a:p>
            <a:r>
              <a:rPr lang="ru-RU" dirty="0"/>
              <a:t>Моделирование </a:t>
            </a:r>
            <a:r>
              <a:rPr lang="en-US" dirty="0"/>
              <a:t>“</a:t>
            </a:r>
            <a:r>
              <a:rPr lang="ru-RU" dirty="0"/>
              <a:t>по полям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A2BC0CE-D80C-41B8-81D7-2A7FF5605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993" t="33890" r="6119" b="32742"/>
          <a:stretch/>
        </p:blipFill>
        <p:spPr>
          <a:xfrm>
            <a:off x="177800" y="3937651"/>
            <a:ext cx="4986866" cy="28265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7B60B8-D5E8-4C80-A62F-576246EB7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7" t="33769" r="59586" b="26780"/>
          <a:stretch/>
        </p:blipFill>
        <p:spPr>
          <a:xfrm>
            <a:off x="1015999" y="990089"/>
            <a:ext cx="3310468" cy="26677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FDA323-12A9-434F-96F2-1BF3EDE99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67" t="22453" r="6875" b="41161"/>
          <a:stretch/>
        </p:blipFill>
        <p:spPr>
          <a:xfrm>
            <a:off x="5574655" y="1693427"/>
            <a:ext cx="6346412" cy="41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222748-7E3F-4F23-819C-FB521EFD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-121057"/>
            <a:ext cx="10515600" cy="1325563"/>
          </a:xfrm>
        </p:spPr>
        <p:txBody>
          <a:bodyPr/>
          <a:lstStyle/>
          <a:p>
            <a:r>
              <a:rPr lang="ru-RU" dirty="0"/>
              <a:t>Моделирование </a:t>
            </a:r>
            <a:r>
              <a:rPr lang="en-US" dirty="0"/>
              <a:t>“</a:t>
            </a:r>
            <a:r>
              <a:rPr lang="ru-RU" dirty="0"/>
              <a:t>по точкам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796FF9-AD8C-4D68-887C-65F2C07DE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25F92138-BCFC-497E-B92B-D292BEC2F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93" t="33890" r="6119" b="32742"/>
          <a:stretch/>
        </p:blipFill>
        <p:spPr>
          <a:xfrm>
            <a:off x="177800" y="3971518"/>
            <a:ext cx="4986866" cy="28265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734054-C684-4494-AC86-18E549FC0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82" t="33227" r="56956" b="21327"/>
          <a:stretch/>
        </p:blipFill>
        <p:spPr>
          <a:xfrm>
            <a:off x="846667" y="931332"/>
            <a:ext cx="3649132" cy="2938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28C38A-3807-4FCA-86CD-6BBD63F00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28" t="25126" r="6805" b="39287"/>
          <a:stretch/>
        </p:blipFill>
        <p:spPr>
          <a:xfrm>
            <a:off x="5254552" y="1371599"/>
            <a:ext cx="6937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3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109D3-902B-4448-8279-CE984F75E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Исходные данные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F7F08FF-0841-4F06-B940-E17AA22F32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9393162"/>
              </p:ext>
            </p:extLst>
          </p:nvPr>
        </p:nvGraphicFramePr>
        <p:xfrm>
          <a:off x="1131726" y="1589088"/>
          <a:ext cx="9928548" cy="3931868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482137">
                  <a:extLst>
                    <a:ext uri="{9D8B030D-6E8A-4147-A177-3AD203B41FA5}">
                      <a16:colId xmlns:a16="http://schemas.microsoft.com/office/drawing/2014/main" val="197688136"/>
                    </a:ext>
                  </a:extLst>
                </a:gridCol>
                <a:gridCol w="2482137">
                  <a:extLst>
                    <a:ext uri="{9D8B030D-6E8A-4147-A177-3AD203B41FA5}">
                      <a16:colId xmlns:a16="http://schemas.microsoft.com/office/drawing/2014/main" val="545135754"/>
                    </a:ext>
                  </a:extLst>
                </a:gridCol>
                <a:gridCol w="2482137">
                  <a:extLst>
                    <a:ext uri="{9D8B030D-6E8A-4147-A177-3AD203B41FA5}">
                      <a16:colId xmlns:a16="http://schemas.microsoft.com/office/drawing/2014/main" val="3803727950"/>
                    </a:ext>
                  </a:extLst>
                </a:gridCol>
                <a:gridCol w="2482137">
                  <a:extLst>
                    <a:ext uri="{9D8B030D-6E8A-4147-A177-3AD203B41FA5}">
                      <a16:colId xmlns:a16="http://schemas.microsoft.com/office/drawing/2014/main" val="1554025055"/>
                    </a:ext>
                  </a:extLst>
                </a:gridCol>
              </a:tblGrid>
              <a:tr h="79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type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perc [%] </a:t>
                      </a:r>
                      <a:r>
                        <a:rPr lang="ru-RU" dirty="0">
                          <a:effectLst/>
                        </a:rPr>
                        <a:t>полевой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dirty="0">
                          <a:effectLst/>
                        </a:rPr>
                        <a:t>вес [ц/га] полевой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perc [%] </a:t>
                      </a:r>
                      <a:r>
                        <a:rPr lang="ru-RU" dirty="0">
                          <a:effectLst/>
                        </a:rPr>
                        <a:t>камеральный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5924615"/>
                  </a:ext>
                </a:extLst>
              </a:tr>
              <a:tr h="447688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525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62.50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21.4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82.000000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06745228"/>
                  </a:ext>
                </a:extLst>
              </a:tr>
              <a:tr h="447688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81.25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41.5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89.714286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232463257"/>
                  </a:ext>
                </a:extLst>
              </a:tr>
              <a:tr h="447688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527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68.75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32.5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96.857143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57968876"/>
                  </a:ext>
                </a:extLst>
              </a:tr>
              <a:tr h="447688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68.75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24.0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80.285714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1982576"/>
                  </a:ext>
                </a:extLst>
              </a:tr>
              <a:tr h="447688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586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96.75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62.4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87.142857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71483264"/>
                  </a:ext>
                </a:extLst>
              </a:tr>
              <a:tr h="447688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43.75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38.9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30.000000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77262401"/>
                  </a:ext>
                </a:extLst>
              </a:tr>
              <a:tr h="447688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33.75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27.4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30.571429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57070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631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4CBDB-E935-4BB3-8502-B753774A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количественной оценке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5A8E34-19C9-4AF6-BC58-7D306FC50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1)Подсчет растительных остатков в поле и дальнейшая валидация с </a:t>
            </a:r>
            <a:r>
              <a:rPr lang="en-US" dirty="0"/>
              <a:t>NDTI</a:t>
            </a:r>
            <a:endParaRPr lang="ru-RU" dirty="0"/>
          </a:p>
          <a:p>
            <a:r>
              <a:rPr lang="ru-RU" dirty="0"/>
              <a:t>2)Камеральные подсчет растительных остатков и дальнейшая валидация с </a:t>
            </a:r>
            <a:r>
              <a:rPr lang="en-US" dirty="0"/>
              <a:t>NDTI </a:t>
            </a:r>
            <a:endParaRPr lang="ru-RU" dirty="0"/>
          </a:p>
          <a:p>
            <a:r>
              <a:rPr lang="ru-RU" dirty="0"/>
              <a:t>3)Весовой подсчет растительных остатков и валидация с </a:t>
            </a:r>
            <a:r>
              <a:rPr lang="en-US" dirty="0"/>
              <a:t>NDTI </a:t>
            </a:r>
            <a:endParaRPr lang="ru-RU" dirty="0"/>
          </a:p>
          <a:p>
            <a:r>
              <a:rPr lang="ru-RU" dirty="0"/>
              <a:t>4)Использование </a:t>
            </a:r>
            <a:r>
              <a:rPr lang="ru-RU" u="sng" dirty="0"/>
              <a:t>теоретической</a:t>
            </a:r>
            <a:r>
              <a:rPr lang="ru-RU" dirty="0"/>
              <a:t> модели количественной оценки растительных остатков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35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368A1-CA40-49F3-9552-3B4F8F2D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Полевое 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9E485E-325E-468C-983D-EC46684F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08A70D-6951-4666-AFDA-22D11ACD7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62" y="1690688"/>
            <a:ext cx="9623476" cy="48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1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9FDA2-C3D7-4DA8-9A8B-22A7272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Расчет теоретической оценки растительных остатков на основании </a:t>
            </a:r>
            <a:r>
              <a:rPr lang="en-US" dirty="0"/>
              <a:t>NDTI </a:t>
            </a:r>
            <a:r>
              <a:rPr lang="ru-RU" dirty="0"/>
              <a:t>в </a:t>
            </a:r>
            <a:r>
              <a:rPr lang="ru-RU" i="1" dirty="0"/>
              <a:t>моменте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A8093B-B94B-490D-9009-98265EBBF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-924775" y="983739"/>
            <a:ext cx="12618839" cy="52322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1676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67640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sng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Простая линейная модель</a:t>
            </a:r>
          </a:p>
          <a:p>
            <a:pPr marL="0" marR="0" lvl="0" indent="167640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0" i="0" u="sng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167640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RC = m(NDTI) + b</a:t>
            </a:r>
          </a:p>
          <a:p>
            <a:pPr marL="0" marR="0" lvl="0" indent="167640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167640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= (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RCmax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− 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RCmin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)/(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NDTImax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NDTImin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lvl="0" indent="167640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167640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y-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ru-RU" altLang="ru-RU" sz="36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= −1* (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(m) * 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NDTImin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+ 0)</a:t>
            </a:r>
            <a:endParaRPr kumimoji="0" lang="en-US" altLang="ru-RU" sz="36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167640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Где 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RC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покрытие растительными остатками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0" marR="0" lvl="0" indent="167640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R</a:t>
            </a:r>
            <a:r>
              <a:rPr lang="ru-RU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С</a:t>
            </a:r>
            <a:r>
              <a:rPr lang="en-US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max – </a:t>
            </a:r>
            <a:r>
              <a:rPr lang="ru-RU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процент максимального покрытия растительными остатками </a:t>
            </a:r>
          </a:p>
          <a:p>
            <a:pPr marL="0" marR="0" lvl="0" indent="167640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(на основании литературных данных)</a:t>
            </a:r>
          </a:p>
          <a:p>
            <a:pPr marL="0" marR="0" lvl="0" indent="167640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R</a:t>
            </a:r>
            <a:r>
              <a:rPr lang="ru-RU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С</a:t>
            </a:r>
            <a:r>
              <a:rPr lang="en-US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min – </a:t>
            </a:r>
            <a:r>
              <a:rPr lang="ru-RU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по умолчанию 0 (открытая почва)</a:t>
            </a:r>
          </a:p>
          <a:p>
            <a:pPr marL="0" lvl="0" algn="ctr" fontAlgn="ctr">
              <a:lnSpc>
                <a:spcPct val="100000"/>
              </a:lnSpc>
              <a:buNone/>
            </a:pPr>
            <a:r>
              <a:rPr kumimoji="0" lang="en-US" altLang="ru-RU" sz="2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NDT</a:t>
            </a:r>
            <a:r>
              <a:rPr lang="en-US" altLang="ru-RU" sz="2000" dirty="0" err="1">
                <a:solidFill>
                  <a:srgbClr val="222222"/>
                </a:solidFill>
                <a:cs typeface="Arial" panose="020B0604020202020204" pitchFamily="34" charset="0"/>
              </a:rPr>
              <a:t>Imax</a:t>
            </a:r>
            <a:r>
              <a:rPr lang="en-US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/ </a:t>
            </a:r>
            <a:r>
              <a:rPr lang="en-US" altLang="ru-RU" sz="2000" dirty="0" err="1">
                <a:solidFill>
                  <a:srgbClr val="222222"/>
                </a:solidFill>
                <a:cs typeface="Arial" panose="020B0604020202020204" pitchFamily="34" charset="0"/>
              </a:rPr>
              <a:t>NDTImin</a:t>
            </a:r>
            <a:r>
              <a:rPr lang="en-US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 </a:t>
            </a:r>
            <a:r>
              <a:rPr lang="ru-RU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– Среднее значение </a:t>
            </a:r>
            <a:r>
              <a:rPr lang="en-US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NDTI </a:t>
            </a:r>
            <a:r>
              <a:rPr lang="ru-RU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для выбранного участка(сцены, </a:t>
            </a:r>
            <a:r>
              <a:rPr lang="ru-RU" altLang="ru-RU" sz="2000" dirty="0" err="1">
                <a:solidFill>
                  <a:srgbClr val="222222"/>
                </a:solidFill>
                <a:cs typeface="Arial" panose="020B0604020202020204" pitchFamily="34" charset="0"/>
              </a:rPr>
              <a:t>мозайки</a:t>
            </a:r>
            <a:r>
              <a:rPr lang="ru-RU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) </a:t>
            </a:r>
          </a:p>
          <a:p>
            <a:pPr marL="0" lvl="0" algn="ctr" fontAlgn="ctr">
              <a:lnSpc>
                <a:spcPct val="100000"/>
              </a:lnSpc>
              <a:buNone/>
            </a:pPr>
            <a:r>
              <a:rPr lang="ru-RU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+-3 </a:t>
            </a:r>
            <a:r>
              <a:rPr lang="en-US" altLang="ru-RU" sz="2000" dirty="0">
                <a:solidFill>
                  <a:srgbClr val="222222"/>
                </a:solidFill>
                <a:cs typeface="Arial" panose="020B0604020202020204" pitchFamily="34" charset="0"/>
              </a:rPr>
              <a:t>c</a:t>
            </a:r>
            <a:r>
              <a:rPr lang="ru-RU" altLang="ru-RU" sz="2000" dirty="0" err="1">
                <a:solidFill>
                  <a:srgbClr val="222222"/>
                </a:solidFill>
                <a:cs typeface="Arial" panose="020B0604020202020204" pitchFamily="34" charset="0"/>
              </a:rPr>
              <a:t>тнд.откл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81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38DCE-AADB-45C8-9696-EFC70A3E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Меры оценки моделей</a:t>
            </a:r>
          </a:p>
        </p:txBody>
      </p:sp>
      <p:pic>
        <p:nvPicPr>
          <p:cNvPr id="4098" name="Picture 2" descr="1.6. Коэффициент детерминации и его интерпретация">
            <a:extLst>
              <a:ext uri="{FF2B5EF4-FFF2-40B4-BE49-F238E27FC236}">
                <a16:creationId xmlns:a16="http://schemas.microsoft.com/office/drawing/2014/main" id="{21C472BC-4734-430A-9ECC-CAF19CC97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59" y="1879877"/>
            <a:ext cx="5674743" cy="18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Объект 4" descr="MSE. MSE (Mean Squared Error) или по-русски… | by shemanovskiy | Medium">
            <a:extLst>
              <a:ext uri="{FF2B5EF4-FFF2-40B4-BE49-F238E27FC236}">
                <a16:creationId xmlns:a16="http://schemas.microsoft.com/office/drawing/2014/main" id="{8083F507-DA71-4302-818E-45ADAE39603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581" y="4468625"/>
            <a:ext cx="4914900" cy="165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02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A7DB2-7D7C-486B-98BA-0513DAAA1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6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Модели. [%] полевой - </a:t>
            </a:r>
            <a:r>
              <a:rPr lang="en-US" dirty="0"/>
              <a:t>NDTI </a:t>
            </a:r>
            <a:r>
              <a:rPr lang="ru-RU" dirty="0"/>
              <a:t>в моменте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39AA02-CAF9-4A29-B852-B34455F52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80382" y="550910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AutoShape 2" descr="blob:vscode-webview://a744b44e-2468-44b6-b293-fc9ab4d461c0/5c4c7748-227b-4ef8-9aae-bf3384848f7a">
            <a:extLst>
              <a:ext uri="{FF2B5EF4-FFF2-40B4-BE49-F238E27FC236}">
                <a16:creationId xmlns:a16="http://schemas.microsoft.com/office/drawing/2014/main" id="{E8336E94-5D7A-4411-A809-4F4317879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24845C-C3E1-462C-BCD4-53E410D35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09" t="25599" r="10000" b="28950"/>
          <a:stretch/>
        </p:blipFill>
        <p:spPr>
          <a:xfrm>
            <a:off x="2399579" y="715993"/>
            <a:ext cx="6909760" cy="66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08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85523-AB57-41F7-9DFA-52364B3D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785" y="76619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Модели.вес</a:t>
            </a:r>
            <a:r>
              <a:rPr lang="ru-RU" dirty="0"/>
              <a:t> </a:t>
            </a:r>
            <a:r>
              <a:rPr lang="en-US" dirty="0"/>
              <a:t>[</a:t>
            </a:r>
            <a:r>
              <a:rPr lang="ru-RU" dirty="0"/>
              <a:t>ц/га</a:t>
            </a:r>
            <a:r>
              <a:rPr lang="en-US" dirty="0"/>
              <a:t>]</a:t>
            </a:r>
            <a:r>
              <a:rPr lang="ru-RU" dirty="0"/>
              <a:t> - </a:t>
            </a:r>
            <a:r>
              <a:rPr lang="en-US" dirty="0"/>
              <a:t>NDTI </a:t>
            </a:r>
            <a:r>
              <a:rPr lang="ru-RU" dirty="0"/>
              <a:t>в моменте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32EFED3-7DE6-4236-861B-65E92C603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58" y="1290953"/>
            <a:ext cx="5418056" cy="5429024"/>
          </a:xfrm>
        </p:spPr>
      </p:pic>
    </p:spTree>
    <p:extLst>
      <p:ext uri="{BB962C8B-B14F-4D97-AF65-F5344CB8AC3E}">
        <p14:creationId xmlns:p14="http://schemas.microsoft.com/office/powerpoint/2010/main" val="243984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2C66F5-C938-43E8-BD56-2FF576C2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ru-RU" dirty="0"/>
              <a:t>Модели. [%]  камеральный - </a:t>
            </a:r>
            <a:r>
              <a:rPr lang="en-US" dirty="0"/>
              <a:t>NDTI </a:t>
            </a:r>
            <a:r>
              <a:rPr lang="ru-RU" dirty="0"/>
              <a:t>в моменте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201176-C26B-4B82-8A51-FCF09E2EE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F5028D-06FF-4220-80C0-27A2BAF73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67" t="20192" r="10139" b="34993"/>
          <a:stretch/>
        </p:blipFill>
        <p:spPr>
          <a:xfrm>
            <a:off x="3073241" y="1437524"/>
            <a:ext cx="5240867" cy="505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38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344</Words>
  <Application>Microsoft Office PowerPoint</Application>
  <PresentationFormat>Широкоэкранный</PresentationFormat>
  <Paragraphs>133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Подход к количественной оценке растительных остатков</vt:lpstr>
      <vt:lpstr>Исходные данные</vt:lpstr>
      <vt:lpstr>Подходы к количественной оценке</vt:lpstr>
      <vt:lpstr>Полевое определение</vt:lpstr>
      <vt:lpstr>Расчет теоретической оценки растительных остатков на основании NDTI в моменте</vt:lpstr>
      <vt:lpstr>Меры оценки моделей</vt:lpstr>
      <vt:lpstr>Модели. [%] полевой - NDTI в моменте  </vt:lpstr>
      <vt:lpstr>Модели.вес [ц/га] - NDTI в моменте  </vt:lpstr>
      <vt:lpstr> Модели. [%]  камеральный - NDTI в моменте  </vt:lpstr>
      <vt:lpstr>Метод теоретической модели количественной оценки растительных остатков  </vt:lpstr>
      <vt:lpstr>Метод теоретической модели количественной оценки растительных остатков  </vt:lpstr>
      <vt:lpstr>Визуализация подготовки данных</vt:lpstr>
      <vt:lpstr>Моделирование “по полям”</vt:lpstr>
      <vt:lpstr>Моделирование “по точкам”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Подход к количественной оценке растительных остатков</dc:title>
  <dc:creator>Пользователь</dc:creator>
  <cp:lastModifiedBy>Пользователь</cp:lastModifiedBy>
  <cp:revision>4</cp:revision>
  <dcterms:created xsi:type="dcterms:W3CDTF">2021-12-13T07:22:31Z</dcterms:created>
  <dcterms:modified xsi:type="dcterms:W3CDTF">2021-12-13T07:57:28Z</dcterms:modified>
</cp:coreProperties>
</file>